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83368"/>
    <a:srgbClr val="EAC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7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05C6B-0AE3-4BEB-A3E7-422FD8E57FF8}" type="doc">
      <dgm:prSet loTypeId="urn:microsoft.com/office/officeart/2005/8/layout/hList7#1" loCatId="process" qsTypeId="urn:microsoft.com/office/officeart/2005/8/quickstyle/simple1" qsCatId="simple" csTypeId="urn:microsoft.com/office/officeart/2005/8/colors/accent2_4" csCatId="accent2" phldr="1"/>
      <dgm:spPr/>
    </dgm:pt>
    <dgm:pt modelId="{04B8C720-801E-4C58-96AA-C6AAC75B62AC}">
      <dgm:prSet phldrT="[Text]" custT="1"/>
      <dgm:spPr/>
      <dgm:t>
        <a:bodyPr/>
        <a:lstStyle/>
        <a:p>
          <a:pPr algn="ctr"/>
          <a:r>
            <a:rPr lang="en-US" sz="1200" b="1">
              <a:latin typeface="Arial" pitchFamily="34" charset="0"/>
              <a:cs typeface="Arial" pitchFamily="34" charset="0"/>
            </a:rPr>
            <a:t>HR Generalist</a:t>
          </a:r>
        </a:p>
      </dgm:t>
    </dgm:pt>
    <dgm:pt modelId="{AAFC47FF-9B4C-4F4F-A07A-8C40BA28C19D}" type="parTrans" cxnId="{503FA38C-702A-47F9-A283-D8BC40ECEB78}">
      <dgm:prSet/>
      <dgm:spPr/>
      <dgm:t>
        <a:bodyPr/>
        <a:lstStyle/>
        <a:p>
          <a:pPr algn="ctr"/>
          <a:endParaRPr lang="en-US"/>
        </a:p>
      </dgm:t>
    </dgm:pt>
    <dgm:pt modelId="{8DCD10E5-18B6-425F-97CB-F02FB59D3D9C}" type="sibTrans" cxnId="{503FA38C-702A-47F9-A283-D8BC40ECEB78}">
      <dgm:prSet/>
      <dgm:spPr/>
      <dgm:t>
        <a:bodyPr/>
        <a:lstStyle/>
        <a:p>
          <a:pPr algn="ctr"/>
          <a:endParaRPr lang="en-US"/>
        </a:p>
      </dgm:t>
    </dgm:pt>
    <dgm:pt modelId="{DF88E17E-1987-4BED-BDC3-EAE52FC0FD66}">
      <dgm:prSet phldrT="[Text]" custT="1"/>
      <dgm:spPr/>
      <dgm:t>
        <a:bodyPr/>
        <a:lstStyle/>
        <a:p>
          <a:pPr algn="ctr"/>
          <a:r>
            <a:rPr lang="en-US" sz="1200" b="1">
              <a:latin typeface="Arial" pitchFamily="34" charset="0"/>
              <a:cs typeface="Arial" pitchFamily="34" charset="0"/>
            </a:rPr>
            <a:t>Payroll Administration</a:t>
          </a:r>
        </a:p>
      </dgm:t>
    </dgm:pt>
    <dgm:pt modelId="{AF922431-8C8E-47C9-8F43-40B08035CD25}" type="parTrans" cxnId="{E9A0C397-8320-425F-8B73-E7C6BB92FB52}">
      <dgm:prSet/>
      <dgm:spPr/>
      <dgm:t>
        <a:bodyPr/>
        <a:lstStyle/>
        <a:p>
          <a:pPr algn="ctr"/>
          <a:endParaRPr lang="en-US"/>
        </a:p>
      </dgm:t>
    </dgm:pt>
    <dgm:pt modelId="{C6D2674A-521F-4D0A-9335-AED4789A50A7}" type="sibTrans" cxnId="{E9A0C397-8320-425F-8B73-E7C6BB92FB52}">
      <dgm:prSet/>
      <dgm:spPr/>
      <dgm:t>
        <a:bodyPr/>
        <a:lstStyle/>
        <a:p>
          <a:pPr algn="ctr"/>
          <a:endParaRPr lang="en-US"/>
        </a:p>
      </dgm:t>
    </dgm:pt>
    <dgm:pt modelId="{16EA448C-C5EE-41A0-A8D1-298936ADA587}">
      <dgm:prSet phldrT="[Text]" custT="1"/>
      <dgm:spPr/>
      <dgm:t>
        <a:bodyPr/>
        <a:lstStyle/>
        <a:p>
          <a:pPr algn="ctr"/>
          <a:r>
            <a:rPr lang="en-US" sz="1200" b="1">
              <a:latin typeface="Arial" pitchFamily="34" charset="0"/>
              <a:cs typeface="Arial" pitchFamily="34" charset="0"/>
            </a:rPr>
            <a:t>Soft Skills Management</a:t>
          </a:r>
        </a:p>
      </dgm:t>
    </dgm:pt>
    <dgm:pt modelId="{00193CBF-6749-4205-83C4-3D34E5212795}" type="parTrans" cxnId="{12839DDE-944D-445C-9FD3-154B5D6F5616}">
      <dgm:prSet/>
      <dgm:spPr/>
      <dgm:t>
        <a:bodyPr/>
        <a:lstStyle/>
        <a:p>
          <a:pPr algn="ctr"/>
          <a:endParaRPr lang="en-US"/>
        </a:p>
      </dgm:t>
    </dgm:pt>
    <dgm:pt modelId="{D671BF52-B720-49B1-80D4-E9D78832F66F}" type="sibTrans" cxnId="{12839DDE-944D-445C-9FD3-154B5D6F5616}">
      <dgm:prSet/>
      <dgm:spPr/>
      <dgm:t>
        <a:bodyPr/>
        <a:lstStyle/>
        <a:p>
          <a:pPr algn="ctr"/>
          <a:endParaRPr lang="en-US"/>
        </a:p>
      </dgm:t>
    </dgm:pt>
    <dgm:pt modelId="{82DAE0DC-7B45-46C8-9778-2A0B3D5248A4}">
      <dgm:prSet phldrT="[Text]" custT="1"/>
      <dgm:spPr/>
      <dgm:t>
        <a:bodyPr/>
        <a:lstStyle/>
        <a:p>
          <a:pPr algn="ctr"/>
          <a:r>
            <a:rPr lang="en-US" sz="1200" b="1" dirty="0">
              <a:latin typeface="Arial" pitchFamily="34" charset="0"/>
              <a:cs typeface="Arial" pitchFamily="34" charset="0"/>
            </a:rPr>
            <a:t>Core HR: Corporate Laws</a:t>
          </a:r>
        </a:p>
      </dgm:t>
    </dgm:pt>
    <dgm:pt modelId="{2CD27DB9-002D-4A5A-8551-144501DEFCF6}" type="parTrans" cxnId="{A84A2C10-817E-45F8-8410-2B7FF553E8AB}">
      <dgm:prSet/>
      <dgm:spPr/>
      <dgm:t>
        <a:bodyPr/>
        <a:lstStyle/>
        <a:p>
          <a:pPr algn="ctr"/>
          <a:endParaRPr lang="en-US"/>
        </a:p>
      </dgm:t>
    </dgm:pt>
    <dgm:pt modelId="{BDDD9919-256D-49EA-89E9-24BE29BA145A}" type="sibTrans" cxnId="{A84A2C10-817E-45F8-8410-2B7FF553E8AB}">
      <dgm:prSet/>
      <dgm:spPr/>
      <dgm:t>
        <a:bodyPr/>
        <a:lstStyle/>
        <a:p>
          <a:pPr algn="ctr"/>
          <a:endParaRPr lang="en-US"/>
        </a:p>
      </dgm:t>
    </dgm:pt>
    <dgm:pt modelId="{2D8A99A7-D6E0-4FB6-8321-49066699D1B2}" type="pres">
      <dgm:prSet presAssocID="{75805C6B-0AE3-4BEB-A3E7-422FD8E57FF8}" presName="Name0" presStyleCnt="0">
        <dgm:presLayoutVars>
          <dgm:dir/>
          <dgm:resizeHandles val="exact"/>
        </dgm:presLayoutVars>
      </dgm:prSet>
      <dgm:spPr/>
    </dgm:pt>
    <dgm:pt modelId="{E9D00EDC-B9FA-4F86-A10B-486FEE489E87}" type="pres">
      <dgm:prSet presAssocID="{75805C6B-0AE3-4BEB-A3E7-422FD8E57FF8}" presName="fgShape" presStyleLbl="fgShp" presStyleIdx="0" presStyleCnt="1"/>
      <dgm:spPr/>
    </dgm:pt>
    <dgm:pt modelId="{83A8D317-7660-49A1-9320-02CB8635DE36}" type="pres">
      <dgm:prSet presAssocID="{75805C6B-0AE3-4BEB-A3E7-422FD8E57FF8}" presName="linComp" presStyleCnt="0"/>
      <dgm:spPr/>
    </dgm:pt>
    <dgm:pt modelId="{B7C24084-64E6-439F-9446-4ACA34E72D9C}" type="pres">
      <dgm:prSet presAssocID="{04B8C720-801E-4C58-96AA-C6AAC75B62AC}" presName="compNode" presStyleCnt="0"/>
      <dgm:spPr/>
    </dgm:pt>
    <dgm:pt modelId="{E7798BA8-76DE-413E-9414-C41314431262}" type="pres">
      <dgm:prSet presAssocID="{04B8C720-801E-4C58-96AA-C6AAC75B62AC}" presName="bkgdShape" presStyleLbl="node1" presStyleIdx="0" presStyleCnt="4"/>
      <dgm:spPr/>
      <dgm:t>
        <a:bodyPr/>
        <a:lstStyle/>
        <a:p>
          <a:endParaRPr lang="en-US"/>
        </a:p>
      </dgm:t>
    </dgm:pt>
    <dgm:pt modelId="{4FBDBE30-0997-4C5E-B1A1-9562F659C2B3}" type="pres">
      <dgm:prSet presAssocID="{04B8C720-801E-4C58-96AA-C6AAC75B62AC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55A956E-23A8-46D9-BA68-6834F7C983FF}" type="pres">
      <dgm:prSet presAssocID="{04B8C720-801E-4C58-96AA-C6AAC75B62AC}" presName="invisiNode" presStyleLbl="node1" presStyleIdx="0" presStyleCnt="4"/>
      <dgm:spPr/>
    </dgm:pt>
    <dgm:pt modelId="{FBA6041D-721F-4A74-BB78-A605CC05D37B}" type="pres">
      <dgm:prSet presAssocID="{04B8C720-801E-4C58-96AA-C6AAC75B62AC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1133262-47AE-4940-BBF5-C888B6B60CBA}" type="pres">
      <dgm:prSet presAssocID="{8DCD10E5-18B6-425F-97CB-F02FB59D3D9C}" presName="sibTrans" presStyleLbl="sibTrans2D1" presStyleIdx="0" presStyleCnt="0"/>
      <dgm:spPr/>
      <dgm:t>
        <a:bodyPr/>
        <a:lstStyle/>
        <a:p>
          <a:endParaRPr lang="en-IN"/>
        </a:p>
      </dgm:t>
    </dgm:pt>
    <dgm:pt modelId="{BE5EDD3A-DEA7-43BF-8CF8-4990E7B881A3}" type="pres">
      <dgm:prSet presAssocID="{DF88E17E-1987-4BED-BDC3-EAE52FC0FD66}" presName="compNode" presStyleCnt="0"/>
      <dgm:spPr/>
    </dgm:pt>
    <dgm:pt modelId="{09B11C71-6CE0-452E-A97F-F2DA6735E8E1}" type="pres">
      <dgm:prSet presAssocID="{DF88E17E-1987-4BED-BDC3-EAE52FC0FD66}" presName="bkgdShape" presStyleLbl="node1" presStyleIdx="1" presStyleCnt="4" custScaleX="101566"/>
      <dgm:spPr/>
      <dgm:t>
        <a:bodyPr/>
        <a:lstStyle/>
        <a:p>
          <a:endParaRPr lang="en-US"/>
        </a:p>
      </dgm:t>
    </dgm:pt>
    <dgm:pt modelId="{2C81572A-BE1C-49A1-A608-4603499E84F9}" type="pres">
      <dgm:prSet presAssocID="{DF88E17E-1987-4BED-BDC3-EAE52FC0FD66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21C1B-EEAF-443E-BB1A-146AEA650A63}" type="pres">
      <dgm:prSet presAssocID="{DF88E17E-1987-4BED-BDC3-EAE52FC0FD66}" presName="invisiNode" presStyleLbl="node1" presStyleIdx="1" presStyleCnt="4"/>
      <dgm:spPr/>
    </dgm:pt>
    <dgm:pt modelId="{D40135B6-8EBD-4E73-A17A-8AF524BE095F}" type="pres">
      <dgm:prSet presAssocID="{DF88E17E-1987-4BED-BDC3-EAE52FC0FD66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F581E6E-2F7E-4128-89B7-97E8E67F0166}" type="pres">
      <dgm:prSet presAssocID="{C6D2674A-521F-4D0A-9335-AED4789A50A7}" presName="sibTrans" presStyleLbl="sibTrans2D1" presStyleIdx="0" presStyleCnt="0"/>
      <dgm:spPr/>
      <dgm:t>
        <a:bodyPr/>
        <a:lstStyle/>
        <a:p>
          <a:endParaRPr lang="en-IN"/>
        </a:p>
      </dgm:t>
    </dgm:pt>
    <dgm:pt modelId="{ABF0D555-8A84-49C2-938D-77DBF459E260}" type="pres">
      <dgm:prSet presAssocID="{82DAE0DC-7B45-46C8-9778-2A0B3D5248A4}" presName="compNode" presStyleCnt="0"/>
      <dgm:spPr/>
    </dgm:pt>
    <dgm:pt modelId="{17B3A4D9-8F5F-4867-BEC4-8DE307F65300}" type="pres">
      <dgm:prSet presAssocID="{82DAE0DC-7B45-46C8-9778-2A0B3D5248A4}" presName="bkgdShape" presStyleLbl="node1" presStyleIdx="2" presStyleCnt="4"/>
      <dgm:spPr/>
      <dgm:t>
        <a:bodyPr/>
        <a:lstStyle/>
        <a:p>
          <a:endParaRPr lang="en-IN"/>
        </a:p>
      </dgm:t>
    </dgm:pt>
    <dgm:pt modelId="{3AF99F6B-3FD2-4255-957F-9D5446A46D31}" type="pres">
      <dgm:prSet presAssocID="{82DAE0DC-7B45-46C8-9778-2A0B3D5248A4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D54C03-7AD0-4DCE-A5D1-AB59C39C6869}" type="pres">
      <dgm:prSet presAssocID="{82DAE0DC-7B45-46C8-9778-2A0B3D5248A4}" presName="invisiNode" presStyleLbl="node1" presStyleIdx="2" presStyleCnt="4"/>
      <dgm:spPr/>
    </dgm:pt>
    <dgm:pt modelId="{0AF0AFC4-2E33-4546-9C88-118BAEAFFE6A}" type="pres">
      <dgm:prSet presAssocID="{82DAE0DC-7B45-46C8-9778-2A0B3D5248A4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F45DDD3-AF21-484B-9801-9F9951B5027F}" type="pres">
      <dgm:prSet presAssocID="{BDDD9919-256D-49EA-89E9-24BE29BA145A}" presName="sibTrans" presStyleLbl="sibTrans2D1" presStyleIdx="0" presStyleCnt="0"/>
      <dgm:spPr/>
      <dgm:t>
        <a:bodyPr/>
        <a:lstStyle/>
        <a:p>
          <a:endParaRPr lang="en-IN"/>
        </a:p>
      </dgm:t>
    </dgm:pt>
    <dgm:pt modelId="{45F9CCB9-2F72-4B72-A7DB-65C03F49445F}" type="pres">
      <dgm:prSet presAssocID="{16EA448C-C5EE-41A0-A8D1-298936ADA587}" presName="compNode" presStyleCnt="0"/>
      <dgm:spPr/>
    </dgm:pt>
    <dgm:pt modelId="{BA409CC9-E84A-42A0-AAB7-EDF4F6D022E7}" type="pres">
      <dgm:prSet presAssocID="{16EA448C-C5EE-41A0-A8D1-298936ADA587}" presName="bkgdShape" presStyleLbl="node1" presStyleIdx="3" presStyleCnt="4"/>
      <dgm:spPr/>
      <dgm:t>
        <a:bodyPr/>
        <a:lstStyle/>
        <a:p>
          <a:endParaRPr lang="en-US"/>
        </a:p>
      </dgm:t>
    </dgm:pt>
    <dgm:pt modelId="{E1BAA153-4714-4F6D-8205-130771AA882A}" type="pres">
      <dgm:prSet presAssocID="{16EA448C-C5EE-41A0-A8D1-298936ADA587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30865-087D-4D5C-8D12-043D8A6462AE}" type="pres">
      <dgm:prSet presAssocID="{16EA448C-C5EE-41A0-A8D1-298936ADA587}" presName="invisiNode" presStyleLbl="node1" presStyleIdx="3" presStyleCnt="4"/>
      <dgm:spPr/>
    </dgm:pt>
    <dgm:pt modelId="{A8936C54-2D20-4FFB-A476-ABB08BB2DCA5}" type="pres">
      <dgm:prSet presAssocID="{16EA448C-C5EE-41A0-A8D1-298936ADA587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B7925E7F-1C1B-4C56-BB41-B1AD593E988E}" type="presOf" srcId="{C6D2674A-521F-4D0A-9335-AED4789A50A7}" destId="{9F581E6E-2F7E-4128-89B7-97E8E67F0166}" srcOrd="0" destOrd="0" presId="urn:microsoft.com/office/officeart/2005/8/layout/hList7#1"/>
    <dgm:cxn modelId="{86E14E26-9B5A-491D-A2FD-A39608E22EAC}" type="presOf" srcId="{04B8C720-801E-4C58-96AA-C6AAC75B62AC}" destId="{E7798BA8-76DE-413E-9414-C41314431262}" srcOrd="0" destOrd="0" presId="urn:microsoft.com/office/officeart/2005/8/layout/hList7#1"/>
    <dgm:cxn modelId="{A8C230CB-24D3-470A-B1F5-0DD51178B790}" type="presOf" srcId="{8DCD10E5-18B6-425F-97CB-F02FB59D3D9C}" destId="{01133262-47AE-4940-BBF5-C888B6B60CBA}" srcOrd="0" destOrd="0" presId="urn:microsoft.com/office/officeart/2005/8/layout/hList7#1"/>
    <dgm:cxn modelId="{1BBD1626-6908-4027-9B8D-7E7B248C91DE}" type="presOf" srcId="{16EA448C-C5EE-41A0-A8D1-298936ADA587}" destId="{E1BAA153-4714-4F6D-8205-130771AA882A}" srcOrd="1" destOrd="0" presId="urn:microsoft.com/office/officeart/2005/8/layout/hList7#1"/>
    <dgm:cxn modelId="{CF27ED3B-A806-41C9-8380-BB6FAAC0C87E}" type="presOf" srcId="{BDDD9919-256D-49EA-89E9-24BE29BA145A}" destId="{5F45DDD3-AF21-484B-9801-9F9951B5027F}" srcOrd="0" destOrd="0" presId="urn:microsoft.com/office/officeart/2005/8/layout/hList7#1"/>
    <dgm:cxn modelId="{0280710B-E9BE-46C5-82E3-E8180688686C}" type="presOf" srcId="{16EA448C-C5EE-41A0-A8D1-298936ADA587}" destId="{BA409CC9-E84A-42A0-AAB7-EDF4F6D022E7}" srcOrd="0" destOrd="0" presId="urn:microsoft.com/office/officeart/2005/8/layout/hList7#1"/>
    <dgm:cxn modelId="{285CCF2D-CA1E-4D37-8BFA-5F59EAFFDF7D}" type="presOf" srcId="{DF88E17E-1987-4BED-BDC3-EAE52FC0FD66}" destId="{09B11C71-6CE0-452E-A97F-F2DA6735E8E1}" srcOrd="0" destOrd="0" presId="urn:microsoft.com/office/officeart/2005/8/layout/hList7#1"/>
    <dgm:cxn modelId="{503FA38C-702A-47F9-A283-D8BC40ECEB78}" srcId="{75805C6B-0AE3-4BEB-A3E7-422FD8E57FF8}" destId="{04B8C720-801E-4C58-96AA-C6AAC75B62AC}" srcOrd="0" destOrd="0" parTransId="{AAFC47FF-9B4C-4F4F-A07A-8C40BA28C19D}" sibTransId="{8DCD10E5-18B6-425F-97CB-F02FB59D3D9C}"/>
    <dgm:cxn modelId="{12839DDE-944D-445C-9FD3-154B5D6F5616}" srcId="{75805C6B-0AE3-4BEB-A3E7-422FD8E57FF8}" destId="{16EA448C-C5EE-41A0-A8D1-298936ADA587}" srcOrd="3" destOrd="0" parTransId="{00193CBF-6749-4205-83C4-3D34E5212795}" sibTransId="{D671BF52-B720-49B1-80D4-E9D78832F66F}"/>
    <dgm:cxn modelId="{F23C3243-2D5B-4A33-922D-F5CEC6775887}" type="presOf" srcId="{82DAE0DC-7B45-46C8-9778-2A0B3D5248A4}" destId="{17B3A4D9-8F5F-4867-BEC4-8DE307F65300}" srcOrd="0" destOrd="0" presId="urn:microsoft.com/office/officeart/2005/8/layout/hList7#1"/>
    <dgm:cxn modelId="{9BFB2B37-3BFF-461C-BA98-AD7ED7A85AD7}" type="presOf" srcId="{DF88E17E-1987-4BED-BDC3-EAE52FC0FD66}" destId="{2C81572A-BE1C-49A1-A608-4603499E84F9}" srcOrd="1" destOrd="0" presId="urn:microsoft.com/office/officeart/2005/8/layout/hList7#1"/>
    <dgm:cxn modelId="{500C3F47-D05C-4292-A35E-1C61E9C481CA}" type="presOf" srcId="{04B8C720-801E-4C58-96AA-C6AAC75B62AC}" destId="{4FBDBE30-0997-4C5E-B1A1-9562F659C2B3}" srcOrd="1" destOrd="0" presId="urn:microsoft.com/office/officeart/2005/8/layout/hList7#1"/>
    <dgm:cxn modelId="{A84A2C10-817E-45F8-8410-2B7FF553E8AB}" srcId="{75805C6B-0AE3-4BEB-A3E7-422FD8E57FF8}" destId="{82DAE0DC-7B45-46C8-9778-2A0B3D5248A4}" srcOrd="2" destOrd="0" parTransId="{2CD27DB9-002D-4A5A-8551-144501DEFCF6}" sibTransId="{BDDD9919-256D-49EA-89E9-24BE29BA145A}"/>
    <dgm:cxn modelId="{E9A0C397-8320-425F-8B73-E7C6BB92FB52}" srcId="{75805C6B-0AE3-4BEB-A3E7-422FD8E57FF8}" destId="{DF88E17E-1987-4BED-BDC3-EAE52FC0FD66}" srcOrd="1" destOrd="0" parTransId="{AF922431-8C8E-47C9-8F43-40B08035CD25}" sibTransId="{C6D2674A-521F-4D0A-9335-AED4789A50A7}"/>
    <dgm:cxn modelId="{C3C07A03-7B39-4CD3-8BDD-C8F8991AD0C0}" type="presOf" srcId="{82DAE0DC-7B45-46C8-9778-2A0B3D5248A4}" destId="{3AF99F6B-3FD2-4255-957F-9D5446A46D31}" srcOrd="1" destOrd="0" presId="urn:microsoft.com/office/officeart/2005/8/layout/hList7#1"/>
    <dgm:cxn modelId="{5B212849-5938-47D6-98F9-C25FE8EF1AD8}" type="presOf" srcId="{75805C6B-0AE3-4BEB-A3E7-422FD8E57FF8}" destId="{2D8A99A7-D6E0-4FB6-8321-49066699D1B2}" srcOrd="0" destOrd="0" presId="urn:microsoft.com/office/officeart/2005/8/layout/hList7#1"/>
    <dgm:cxn modelId="{681D808F-9427-481E-B477-C3E681E93366}" type="presParOf" srcId="{2D8A99A7-D6E0-4FB6-8321-49066699D1B2}" destId="{E9D00EDC-B9FA-4F86-A10B-486FEE489E87}" srcOrd="0" destOrd="0" presId="urn:microsoft.com/office/officeart/2005/8/layout/hList7#1"/>
    <dgm:cxn modelId="{9D02CB0C-0475-442C-A80D-9BDC34BB8259}" type="presParOf" srcId="{2D8A99A7-D6E0-4FB6-8321-49066699D1B2}" destId="{83A8D317-7660-49A1-9320-02CB8635DE36}" srcOrd="1" destOrd="0" presId="urn:microsoft.com/office/officeart/2005/8/layout/hList7#1"/>
    <dgm:cxn modelId="{DC0C2182-F7FA-4791-B216-BD74153DF717}" type="presParOf" srcId="{83A8D317-7660-49A1-9320-02CB8635DE36}" destId="{B7C24084-64E6-439F-9446-4ACA34E72D9C}" srcOrd="0" destOrd="0" presId="urn:microsoft.com/office/officeart/2005/8/layout/hList7#1"/>
    <dgm:cxn modelId="{364AB2AD-A89B-41B7-BC32-83356907B129}" type="presParOf" srcId="{B7C24084-64E6-439F-9446-4ACA34E72D9C}" destId="{E7798BA8-76DE-413E-9414-C41314431262}" srcOrd="0" destOrd="0" presId="urn:microsoft.com/office/officeart/2005/8/layout/hList7#1"/>
    <dgm:cxn modelId="{15E6EB45-C2B2-45DC-8E0B-41EA7397C8A7}" type="presParOf" srcId="{B7C24084-64E6-439F-9446-4ACA34E72D9C}" destId="{4FBDBE30-0997-4C5E-B1A1-9562F659C2B3}" srcOrd="1" destOrd="0" presId="urn:microsoft.com/office/officeart/2005/8/layout/hList7#1"/>
    <dgm:cxn modelId="{CD9088A2-2EDF-43E2-A6BA-DFF3D9F6946F}" type="presParOf" srcId="{B7C24084-64E6-439F-9446-4ACA34E72D9C}" destId="{B55A956E-23A8-46D9-BA68-6834F7C983FF}" srcOrd="2" destOrd="0" presId="urn:microsoft.com/office/officeart/2005/8/layout/hList7#1"/>
    <dgm:cxn modelId="{CC67A475-3724-44F2-A948-DBCED27AE45E}" type="presParOf" srcId="{B7C24084-64E6-439F-9446-4ACA34E72D9C}" destId="{FBA6041D-721F-4A74-BB78-A605CC05D37B}" srcOrd="3" destOrd="0" presId="urn:microsoft.com/office/officeart/2005/8/layout/hList7#1"/>
    <dgm:cxn modelId="{6D91CC3F-0387-4E2E-B01E-6A549EA8B42B}" type="presParOf" srcId="{83A8D317-7660-49A1-9320-02CB8635DE36}" destId="{01133262-47AE-4940-BBF5-C888B6B60CBA}" srcOrd="1" destOrd="0" presId="urn:microsoft.com/office/officeart/2005/8/layout/hList7#1"/>
    <dgm:cxn modelId="{6908B33B-3C2C-4A58-8B66-769BA6449D23}" type="presParOf" srcId="{83A8D317-7660-49A1-9320-02CB8635DE36}" destId="{BE5EDD3A-DEA7-43BF-8CF8-4990E7B881A3}" srcOrd="2" destOrd="0" presId="urn:microsoft.com/office/officeart/2005/8/layout/hList7#1"/>
    <dgm:cxn modelId="{542305DC-4D30-484D-BCC1-86DA8FF91BD6}" type="presParOf" srcId="{BE5EDD3A-DEA7-43BF-8CF8-4990E7B881A3}" destId="{09B11C71-6CE0-452E-A97F-F2DA6735E8E1}" srcOrd="0" destOrd="0" presId="urn:microsoft.com/office/officeart/2005/8/layout/hList7#1"/>
    <dgm:cxn modelId="{13C48F5A-31C2-4107-951F-9436A76E0A62}" type="presParOf" srcId="{BE5EDD3A-DEA7-43BF-8CF8-4990E7B881A3}" destId="{2C81572A-BE1C-49A1-A608-4603499E84F9}" srcOrd="1" destOrd="0" presId="urn:microsoft.com/office/officeart/2005/8/layout/hList7#1"/>
    <dgm:cxn modelId="{0475FDDC-BBC0-4E39-900E-D05630F45BD9}" type="presParOf" srcId="{BE5EDD3A-DEA7-43BF-8CF8-4990E7B881A3}" destId="{03621C1B-EEAF-443E-BB1A-146AEA650A63}" srcOrd="2" destOrd="0" presId="urn:microsoft.com/office/officeart/2005/8/layout/hList7#1"/>
    <dgm:cxn modelId="{A519F45F-4857-4DCE-8FFB-D4C679E2CD5C}" type="presParOf" srcId="{BE5EDD3A-DEA7-43BF-8CF8-4990E7B881A3}" destId="{D40135B6-8EBD-4E73-A17A-8AF524BE095F}" srcOrd="3" destOrd="0" presId="urn:microsoft.com/office/officeart/2005/8/layout/hList7#1"/>
    <dgm:cxn modelId="{E7B559C1-352B-4EAF-BD70-6D473491DB4D}" type="presParOf" srcId="{83A8D317-7660-49A1-9320-02CB8635DE36}" destId="{9F581E6E-2F7E-4128-89B7-97E8E67F0166}" srcOrd="3" destOrd="0" presId="urn:microsoft.com/office/officeart/2005/8/layout/hList7#1"/>
    <dgm:cxn modelId="{3F05469B-BCF9-4C68-9CF9-A7531D9FE633}" type="presParOf" srcId="{83A8D317-7660-49A1-9320-02CB8635DE36}" destId="{ABF0D555-8A84-49C2-938D-77DBF459E260}" srcOrd="4" destOrd="0" presId="urn:microsoft.com/office/officeart/2005/8/layout/hList7#1"/>
    <dgm:cxn modelId="{EE11EBD8-3CD2-4533-849B-FCED4FF7C1B1}" type="presParOf" srcId="{ABF0D555-8A84-49C2-938D-77DBF459E260}" destId="{17B3A4D9-8F5F-4867-BEC4-8DE307F65300}" srcOrd="0" destOrd="0" presId="urn:microsoft.com/office/officeart/2005/8/layout/hList7#1"/>
    <dgm:cxn modelId="{B965E497-5B34-4345-B886-942DAB7BCA14}" type="presParOf" srcId="{ABF0D555-8A84-49C2-938D-77DBF459E260}" destId="{3AF99F6B-3FD2-4255-957F-9D5446A46D31}" srcOrd="1" destOrd="0" presId="urn:microsoft.com/office/officeart/2005/8/layout/hList7#1"/>
    <dgm:cxn modelId="{0A5E4953-8C1D-4B54-8865-58AB4E7E59ED}" type="presParOf" srcId="{ABF0D555-8A84-49C2-938D-77DBF459E260}" destId="{71D54C03-7AD0-4DCE-A5D1-AB59C39C6869}" srcOrd="2" destOrd="0" presId="urn:microsoft.com/office/officeart/2005/8/layout/hList7#1"/>
    <dgm:cxn modelId="{E328DD2F-A748-4069-AD5A-1BB9EFC4F0A3}" type="presParOf" srcId="{ABF0D555-8A84-49C2-938D-77DBF459E260}" destId="{0AF0AFC4-2E33-4546-9C88-118BAEAFFE6A}" srcOrd="3" destOrd="0" presId="urn:microsoft.com/office/officeart/2005/8/layout/hList7#1"/>
    <dgm:cxn modelId="{6071ECCA-EFB7-4799-B430-7FDB1199566F}" type="presParOf" srcId="{83A8D317-7660-49A1-9320-02CB8635DE36}" destId="{5F45DDD3-AF21-484B-9801-9F9951B5027F}" srcOrd="5" destOrd="0" presId="urn:microsoft.com/office/officeart/2005/8/layout/hList7#1"/>
    <dgm:cxn modelId="{7F98BADF-26B8-4393-B64B-7DF0198EDA31}" type="presParOf" srcId="{83A8D317-7660-49A1-9320-02CB8635DE36}" destId="{45F9CCB9-2F72-4B72-A7DB-65C03F49445F}" srcOrd="6" destOrd="0" presId="urn:microsoft.com/office/officeart/2005/8/layout/hList7#1"/>
    <dgm:cxn modelId="{57E25F65-65F8-4FF9-87CB-C2B7A580ACE5}" type="presParOf" srcId="{45F9CCB9-2F72-4B72-A7DB-65C03F49445F}" destId="{BA409CC9-E84A-42A0-AAB7-EDF4F6D022E7}" srcOrd="0" destOrd="0" presId="urn:microsoft.com/office/officeart/2005/8/layout/hList7#1"/>
    <dgm:cxn modelId="{3F7EC7E1-504B-4CC6-A5B3-BBA49F9B3CA2}" type="presParOf" srcId="{45F9CCB9-2F72-4B72-A7DB-65C03F49445F}" destId="{E1BAA153-4714-4F6D-8205-130771AA882A}" srcOrd="1" destOrd="0" presId="urn:microsoft.com/office/officeart/2005/8/layout/hList7#1"/>
    <dgm:cxn modelId="{1A14637D-7EAC-4A63-B5D0-3DBAB16E9197}" type="presParOf" srcId="{45F9CCB9-2F72-4B72-A7DB-65C03F49445F}" destId="{22A30865-087D-4D5C-8D12-043D8A6462AE}" srcOrd="2" destOrd="0" presId="urn:microsoft.com/office/officeart/2005/8/layout/hList7#1"/>
    <dgm:cxn modelId="{0CC69B75-138D-4F11-BD03-FAD133689B8E}" type="presParOf" srcId="{45F9CCB9-2F72-4B72-A7DB-65C03F49445F}" destId="{A8936C54-2D20-4FFB-A476-ABB08BB2DCA5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641DA0-94E8-478E-A2AB-71767CCA8B51}" type="doc">
      <dgm:prSet loTypeId="urn:microsoft.com/office/officeart/2005/8/layout/matrix1" loCatId="matrix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E1BD2B-1B51-4CB9-ADAD-7042D0231126}">
      <dgm:prSet phldrT="[Text]" custT="1"/>
      <dgm:spPr/>
      <dgm:t>
        <a:bodyPr/>
        <a:lstStyle/>
        <a:p>
          <a:r>
            <a:rPr lang="en-IN" sz="2400" b="1" u="none" dirty="0">
              <a:latin typeface="Broadway" pitchFamily="82" charset="0"/>
            </a:rPr>
            <a:t>Course Details Overview</a:t>
          </a:r>
          <a:endParaRPr lang="en-US" sz="2400" u="none" dirty="0">
            <a:latin typeface="Broadway" pitchFamily="82" charset="0"/>
          </a:endParaRPr>
        </a:p>
      </dgm:t>
    </dgm:pt>
    <dgm:pt modelId="{C4080DE1-A071-4694-86B8-7D36F4615C41}" type="parTrans" cxnId="{FE639FF2-AFB0-40E1-BA52-8BB98496B96A}">
      <dgm:prSet/>
      <dgm:spPr/>
      <dgm:t>
        <a:bodyPr/>
        <a:lstStyle/>
        <a:p>
          <a:endParaRPr lang="en-US"/>
        </a:p>
      </dgm:t>
    </dgm:pt>
    <dgm:pt modelId="{5AA35AA0-87D0-4DAD-8440-E6ED81F56CF4}" type="sibTrans" cxnId="{FE639FF2-AFB0-40E1-BA52-8BB98496B96A}">
      <dgm:prSet/>
      <dgm:spPr/>
      <dgm:t>
        <a:bodyPr/>
        <a:lstStyle/>
        <a:p>
          <a:endParaRPr lang="en-US"/>
        </a:p>
      </dgm:t>
    </dgm:pt>
    <dgm:pt modelId="{EB946C43-153B-4D08-B41B-E05D9D7E30EA}">
      <dgm:prSet phldrT="[Text]" custT="1"/>
      <dgm:spPr/>
      <dgm:t>
        <a:bodyPr/>
        <a:lstStyle/>
        <a:p>
          <a:pPr algn="ctr"/>
          <a:endParaRPr lang="en-IN" sz="1000" b="1" dirty="0"/>
        </a:p>
        <a:p>
          <a:pPr algn="ctr"/>
          <a:endParaRPr lang="en-IN" sz="1000" b="1" dirty="0"/>
        </a:p>
        <a:p>
          <a:pPr algn="ctr"/>
          <a:endParaRPr lang="en-IN" sz="1000" b="1" dirty="0"/>
        </a:p>
        <a:p>
          <a:pPr algn="l"/>
          <a:r>
            <a:rPr lang="en-IN" sz="1100" b="1" dirty="0">
              <a:latin typeface="Broadway" pitchFamily="82" charset="0"/>
              <a:cs typeface="Arial" pitchFamily="34" charset="0"/>
            </a:rPr>
            <a:t>	</a:t>
          </a:r>
          <a:r>
            <a:rPr lang="en-IN" sz="1400" b="1" dirty="0">
              <a:latin typeface="Broadway" pitchFamily="82" charset="0"/>
              <a:cs typeface="Arial" pitchFamily="34" charset="0"/>
            </a:rPr>
            <a:t>HR Generalist</a:t>
          </a:r>
          <a:endParaRPr lang="en-US" sz="1100" b="1" dirty="0">
            <a:latin typeface="Broadway" pitchFamily="82" charset="0"/>
            <a:cs typeface="Arial" pitchFamily="34" charset="0"/>
          </a:endParaRPr>
        </a:p>
        <a:p>
          <a:pPr algn="l"/>
          <a:r>
            <a:rPr lang="en-IN" sz="1000" dirty="0">
              <a:latin typeface="Arial" pitchFamily="34" charset="0"/>
              <a:cs typeface="Arial" pitchFamily="34" charset="0"/>
            </a:rPr>
            <a:t>	</a:t>
          </a:r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Talent Acquisition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Employee On-boarding</a:t>
          </a: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Training &amp; Development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Compensation &amp; Benefits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Performance Appraisal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Employee Relations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Competency Mapping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Reports &amp; Records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</dgm:t>
    </dgm:pt>
    <dgm:pt modelId="{602C190D-53EB-4F76-A55A-016D0D4B73C6}" type="parTrans" cxnId="{79440053-4447-432B-AB3A-7046DAD787C3}">
      <dgm:prSet/>
      <dgm:spPr/>
      <dgm:t>
        <a:bodyPr/>
        <a:lstStyle/>
        <a:p>
          <a:endParaRPr lang="en-US"/>
        </a:p>
      </dgm:t>
    </dgm:pt>
    <dgm:pt modelId="{8D1ADD7B-DDA9-4D47-B6BF-8BB163FC9D89}" type="sibTrans" cxnId="{79440053-4447-432B-AB3A-7046DAD787C3}">
      <dgm:prSet/>
      <dgm:spPr/>
      <dgm:t>
        <a:bodyPr/>
        <a:lstStyle/>
        <a:p>
          <a:endParaRPr lang="en-US"/>
        </a:p>
      </dgm:t>
    </dgm:pt>
    <dgm:pt modelId="{E7402236-DE4E-43AD-AC10-64FE08D1847C}">
      <dgm:prSet phldrT="[Text]" custT="1"/>
      <dgm:spPr/>
      <dgm:t>
        <a:bodyPr/>
        <a:lstStyle/>
        <a:p>
          <a:pPr algn="l"/>
          <a:r>
            <a:rPr lang="en-US" sz="1100" dirty="0">
              <a:latin typeface="Broadway" pitchFamily="82" charset="0"/>
              <a:cs typeface="Arial" pitchFamily="34" charset="0"/>
            </a:rPr>
            <a:t>	</a:t>
          </a:r>
          <a:r>
            <a:rPr lang="en-US" sz="1400" dirty="0">
              <a:latin typeface="Broadway" pitchFamily="82" charset="0"/>
              <a:cs typeface="Arial" pitchFamily="34" charset="0"/>
            </a:rPr>
            <a:t>Payroll </a:t>
          </a:r>
          <a:r>
            <a:rPr lang="en-US" sz="1400" dirty="0" err="1">
              <a:latin typeface="Broadway" pitchFamily="82" charset="0"/>
              <a:cs typeface="Arial" pitchFamily="34" charset="0"/>
            </a:rPr>
            <a:t>Administraion</a:t>
          </a:r>
          <a:endParaRPr lang="en-US" sz="1400" dirty="0">
            <a:latin typeface="Broadway" pitchFamily="82" charset="0"/>
            <a:cs typeface="Arial" pitchFamily="34" charset="0"/>
          </a:endParaRPr>
        </a:p>
        <a:p>
          <a:pPr algn="l"/>
          <a:r>
            <a:rPr lang="en-US" sz="1000" dirty="0">
              <a:latin typeface="Arial" pitchFamily="34" charset="0"/>
              <a:cs typeface="Arial" pitchFamily="34" charset="0"/>
            </a:rPr>
            <a:t>	</a:t>
          </a:r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CTC Calculation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Provident Fund Act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ESIC Act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Gratuity  Act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Insight of Income Tax</a:t>
          </a:r>
        </a:p>
      </dgm:t>
    </dgm:pt>
    <dgm:pt modelId="{5CD09A02-B01F-4670-A976-18CD02C7CC3E}" type="parTrans" cxnId="{5C11475A-7DD4-41A9-84F0-3A2030B86D6F}">
      <dgm:prSet/>
      <dgm:spPr/>
      <dgm:t>
        <a:bodyPr/>
        <a:lstStyle/>
        <a:p>
          <a:endParaRPr lang="en-US"/>
        </a:p>
      </dgm:t>
    </dgm:pt>
    <dgm:pt modelId="{3D7A9557-4F39-4DF0-8C2B-3B9B3B542A7D}" type="sibTrans" cxnId="{5C11475A-7DD4-41A9-84F0-3A2030B86D6F}">
      <dgm:prSet/>
      <dgm:spPr/>
      <dgm:t>
        <a:bodyPr/>
        <a:lstStyle/>
        <a:p>
          <a:endParaRPr lang="en-US"/>
        </a:p>
      </dgm:t>
    </dgm:pt>
    <dgm:pt modelId="{B477AB88-D17F-4A2A-9692-03BD01DF63EF}">
      <dgm:prSet phldrT="[Text]" custT="1"/>
      <dgm:spPr/>
      <dgm:t>
        <a:bodyPr/>
        <a:lstStyle/>
        <a:p>
          <a:pPr algn="l"/>
          <a:r>
            <a:rPr lang="en-US" sz="1400" b="1" dirty="0" smtClean="0">
              <a:latin typeface="Broadway" pitchFamily="82" charset="0"/>
              <a:cs typeface="Arial" pitchFamily="34" charset="0"/>
            </a:rPr>
            <a:t>	Core </a:t>
          </a:r>
          <a:r>
            <a:rPr lang="en-US" sz="1400" b="1" dirty="0">
              <a:latin typeface="Broadway" pitchFamily="82" charset="0"/>
              <a:cs typeface="Arial" pitchFamily="34" charset="0"/>
            </a:rPr>
            <a:t>HR: Corporate</a:t>
          </a:r>
        </a:p>
        <a:p>
          <a:pPr algn="l"/>
          <a:r>
            <a:rPr lang="en-US" sz="1400" b="1" dirty="0">
              <a:latin typeface="Broadway" pitchFamily="82" charset="0"/>
              <a:cs typeface="Arial" pitchFamily="34" charset="0"/>
            </a:rPr>
            <a:t>	Laws</a:t>
          </a:r>
        </a:p>
        <a:p>
          <a:pPr algn="l"/>
          <a:r>
            <a:rPr lang="en-IN" sz="1000" dirty="0">
              <a:latin typeface="Arial" pitchFamily="34" charset="0"/>
              <a:cs typeface="Arial" pitchFamily="34" charset="0"/>
            </a:rPr>
            <a:t>	</a:t>
          </a:r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Minimum Wages Act, 1948, State-wise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Payment of Gratuity Act, 1972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Contract Labour (Regulation and Abolition) </a:t>
          </a: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Act, 1970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Factories Act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Employees State Insurance Act, 1948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Employee’s Provident Fund and Misc. </a:t>
          </a: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Provisions Act, 1952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Shop &amp; Establishment Act, 1948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Workmen’s Compensation Act, 1923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Payment of Bonus Act, 1965</a:t>
          </a:r>
        </a:p>
        <a:p>
          <a:pPr algn="l"/>
          <a:r>
            <a:rPr lang="en-IN" sz="1100" dirty="0">
              <a:latin typeface="Eras Demi ITC" panose="020B0805030504020804" pitchFamily="34" charset="0"/>
              <a:cs typeface="Arial" pitchFamily="34" charset="0"/>
            </a:rPr>
            <a:t>	The Labour Welfare Fund Act, 1953</a:t>
          </a:r>
          <a:endParaRPr lang="en-US" sz="1100" dirty="0">
            <a:latin typeface="Eras Demi ITC" panose="020B0805030504020804" pitchFamily="34" charset="0"/>
            <a:cs typeface="Arial" pitchFamily="34" charset="0"/>
          </a:endParaRPr>
        </a:p>
        <a:p>
          <a:pPr algn="ctr"/>
          <a:endParaRPr lang="en-US" sz="1100" dirty="0">
            <a:latin typeface="Broadway" pitchFamily="82" charset="0"/>
          </a:endParaRPr>
        </a:p>
        <a:p>
          <a:pPr algn="ctr"/>
          <a:endParaRPr lang="en-US" sz="1100" dirty="0">
            <a:latin typeface="Broadway" pitchFamily="82" charset="0"/>
          </a:endParaRPr>
        </a:p>
      </dgm:t>
    </dgm:pt>
    <dgm:pt modelId="{B041FF70-8044-44B4-8FFC-698B07C81194}" type="parTrans" cxnId="{48849ECF-BF58-4901-96BF-3D087750AC3B}">
      <dgm:prSet/>
      <dgm:spPr/>
      <dgm:t>
        <a:bodyPr/>
        <a:lstStyle/>
        <a:p>
          <a:endParaRPr lang="en-US"/>
        </a:p>
      </dgm:t>
    </dgm:pt>
    <dgm:pt modelId="{F2C8EC2A-3172-4464-88B7-E9A38B8C5618}" type="sibTrans" cxnId="{48849ECF-BF58-4901-96BF-3D087750AC3B}">
      <dgm:prSet/>
      <dgm:spPr/>
      <dgm:t>
        <a:bodyPr/>
        <a:lstStyle/>
        <a:p>
          <a:endParaRPr lang="en-US"/>
        </a:p>
      </dgm:t>
    </dgm:pt>
    <dgm:pt modelId="{E44D0029-F20F-4308-8F61-6BA844DE3953}">
      <dgm:prSet phldrT="[Text]" custT="1"/>
      <dgm:spPr/>
      <dgm:t>
        <a:bodyPr/>
        <a:lstStyle/>
        <a:p>
          <a:pPr algn="l"/>
          <a:endParaRPr lang="en-US" sz="1100" dirty="0">
            <a:latin typeface="Broadway" pitchFamily="82" charset="0"/>
            <a:cs typeface="Arial" pitchFamily="34" charset="0"/>
          </a:endParaRPr>
        </a:p>
        <a:p>
          <a:pPr algn="l"/>
          <a:endParaRPr lang="en-US" sz="1100" dirty="0">
            <a:latin typeface="Broadway" pitchFamily="82" charset="0"/>
            <a:cs typeface="Arial" pitchFamily="34" charset="0"/>
          </a:endParaRPr>
        </a:p>
        <a:p>
          <a:pPr algn="l"/>
          <a:endParaRPr lang="en-US" sz="1100" dirty="0">
            <a:latin typeface="Broadway" pitchFamily="82" charset="0"/>
            <a:cs typeface="Arial" pitchFamily="34" charset="0"/>
          </a:endParaRPr>
        </a:p>
        <a:p>
          <a:pPr algn="l"/>
          <a:endParaRPr lang="en-US" sz="1100" dirty="0">
            <a:latin typeface="Broadway" pitchFamily="82" charset="0"/>
            <a:cs typeface="Arial" pitchFamily="34" charset="0"/>
          </a:endParaRPr>
        </a:p>
        <a:p>
          <a:pPr algn="l"/>
          <a:endParaRPr lang="en-US" sz="1100" dirty="0">
            <a:latin typeface="Broadway" pitchFamily="82" charset="0"/>
            <a:cs typeface="Arial" pitchFamily="34" charset="0"/>
          </a:endParaRPr>
        </a:p>
        <a:p>
          <a:pPr algn="l"/>
          <a:r>
            <a:rPr lang="en-US" sz="1100" dirty="0">
              <a:latin typeface="Broadway" pitchFamily="82" charset="0"/>
              <a:cs typeface="Arial" pitchFamily="34" charset="0"/>
            </a:rPr>
            <a:t>	</a:t>
          </a:r>
          <a:endParaRPr lang="en-US" sz="1100" dirty="0" smtClean="0">
            <a:latin typeface="Broadway" pitchFamily="82" charset="0"/>
            <a:cs typeface="Arial" pitchFamily="34" charset="0"/>
          </a:endParaRPr>
        </a:p>
        <a:p>
          <a:pPr algn="l"/>
          <a:endParaRPr lang="en-US" sz="1100" b="1" dirty="0" smtClean="0">
            <a:latin typeface="Broadway" pitchFamily="82" charset="0"/>
            <a:cs typeface="Arial" pitchFamily="34" charset="0"/>
          </a:endParaRPr>
        </a:p>
        <a:p>
          <a:pPr algn="l"/>
          <a:r>
            <a:rPr lang="en-US" sz="1100" b="1" dirty="0" smtClean="0">
              <a:latin typeface="Broadway" pitchFamily="82" charset="0"/>
              <a:cs typeface="Arial" pitchFamily="34" charset="0"/>
            </a:rPr>
            <a:t>	</a:t>
          </a:r>
          <a:r>
            <a:rPr lang="en-US" sz="1400" b="1" dirty="0" smtClean="0">
              <a:latin typeface="Broadway" pitchFamily="82" charset="0"/>
              <a:cs typeface="Arial" pitchFamily="34" charset="0"/>
            </a:rPr>
            <a:t>Soft </a:t>
          </a:r>
          <a:r>
            <a:rPr lang="en-US" sz="1400" b="1" dirty="0">
              <a:latin typeface="Broadway" pitchFamily="82" charset="0"/>
              <a:cs typeface="Arial" pitchFamily="34" charset="0"/>
            </a:rPr>
            <a:t>Skill Management</a:t>
          </a:r>
        </a:p>
        <a:p>
          <a:pPr algn="l"/>
          <a:r>
            <a:rPr lang="en-US" sz="1000" dirty="0">
              <a:latin typeface="Arial" pitchFamily="34" charset="0"/>
              <a:cs typeface="Arial" pitchFamily="34" charset="0"/>
            </a:rPr>
            <a:t>	</a:t>
          </a:r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Personality Development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Interviewing Skill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Interpersonal Skill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Public Speaking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Leadership Skill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Decision Making Skill</a:t>
          </a:r>
        </a:p>
        <a:p>
          <a:pPr algn="l"/>
          <a:r>
            <a:rPr lang="en-US" sz="1100" dirty="0">
              <a:latin typeface="Eras Demi ITC" panose="020B0805030504020804" pitchFamily="34" charset="0"/>
              <a:cs typeface="Arial" pitchFamily="34" charset="0"/>
            </a:rPr>
            <a:t>	Winning at workplace</a:t>
          </a: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  <a:p>
          <a:pPr algn="l"/>
          <a:endParaRPr lang="en-US" sz="1000" dirty="0">
            <a:latin typeface="Arial" pitchFamily="34" charset="0"/>
            <a:cs typeface="Arial" pitchFamily="34" charset="0"/>
          </a:endParaRPr>
        </a:p>
      </dgm:t>
    </dgm:pt>
    <dgm:pt modelId="{E42789E4-72B7-4C17-832E-57B3C50AAB9A}" type="parTrans" cxnId="{B315BA90-FD53-4FC3-BE5B-774AFABDCB37}">
      <dgm:prSet/>
      <dgm:spPr/>
      <dgm:t>
        <a:bodyPr/>
        <a:lstStyle/>
        <a:p>
          <a:endParaRPr lang="en-US"/>
        </a:p>
      </dgm:t>
    </dgm:pt>
    <dgm:pt modelId="{A6F53DAF-3218-4843-9A32-E4DFA8D8FDBA}" type="sibTrans" cxnId="{B315BA90-FD53-4FC3-BE5B-774AFABDCB37}">
      <dgm:prSet/>
      <dgm:spPr/>
      <dgm:t>
        <a:bodyPr/>
        <a:lstStyle/>
        <a:p>
          <a:endParaRPr lang="en-US"/>
        </a:p>
      </dgm:t>
    </dgm:pt>
    <dgm:pt modelId="{20366E75-A347-4731-818D-30D5307BDCA7}" type="pres">
      <dgm:prSet presAssocID="{2D641DA0-94E8-478E-A2AB-71767CCA8B5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EB08293-0EE2-4ECA-A9B6-310CF455A526}" type="pres">
      <dgm:prSet presAssocID="{2D641DA0-94E8-478E-A2AB-71767CCA8B51}" presName="matrix" presStyleCnt="0"/>
      <dgm:spPr/>
      <dgm:t>
        <a:bodyPr/>
        <a:lstStyle/>
        <a:p>
          <a:endParaRPr lang="en-IN"/>
        </a:p>
      </dgm:t>
    </dgm:pt>
    <dgm:pt modelId="{5F698426-0867-4293-9593-8B73AE0087EF}" type="pres">
      <dgm:prSet presAssocID="{2D641DA0-94E8-478E-A2AB-71767CCA8B51}" presName="tile1" presStyleLbl="node1" presStyleIdx="0" presStyleCnt="4" custLinFactNeighborX="-296"/>
      <dgm:spPr/>
      <dgm:t>
        <a:bodyPr/>
        <a:lstStyle/>
        <a:p>
          <a:endParaRPr lang="en-US"/>
        </a:p>
      </dgm:t>
    </dgm:pt>
    <dgm:pt modelId="{5E20E9C8-4A41-4E22-9A7E-5ED9B563C8F0}" type="pres">
      <dgm:prSet presAssocID="{2D641DA0-94E8-478E-A2AB-71767CCA8B5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392DE-DFE8-4F3D-9B52-FA7F723A7630}" type="pres">
      <dgm:prSet presAssocID="{2D641DA0-94E8-478E-A2AB-71767CCA8B51}" presName="tile2" presStyleLbl="node1" presStyleIdx="1" presStyleCnt="4"/>
      <dgm:spPr/>
      <dgm:t>
        <a:bodyPr/>
        <a:lstStyle/>
        <a:p>
          <a:endParaRPr lang="en-US"/>
        </a:p>
      </dgm:t>
    </dgm:pt>
    <dgm:pt modelId="{72D83E8A-344B-4714-AD82-3737938B9408}" type="pres">
      <dgm:prSet presAssocID="{2D641DA0-94E8-478E-A2AB-71767CCA8B5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84945-1537-4696-9A00-4EEEBF8DED0E}" type="pres">
      <dgm:prSet presAssocID="{2D641DA0-94E8-478E-A2AB-71767CCA8B51}" presName="tile3" presStyleLbl="node1" presStyleIdx="2" presStyleCnt="4" custLinFactNeighborX="1201" custLinFactNeighborY="2313"/>
      <dgm:spPr/>
      <dgm:t>
        <a:bodyPr/>
        <a:lstStyle/>
        <a:p>
          <a:endParaRPr lang="en-US"/>
        </a:p>
      </dgm:t>
    </dgm:pt>
    <dgm:pt modelId="{FB343DC7-DD10-463A-B15B-1C515388461A}" type="pres">
      <dgm:prSet presAssocID="{2D641DA0-94E8-478E-A2AB-71767CCA8B5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56FB6-0D1A-473B-8F07-F65C97A436A2}" type="pres">
      <dgm:prSet presAssocID="{2D641DA0-94E8-478E-A2AB-71767CCA8B51}" presName="tile4" presStyleLbl="node1" presStyleIdx="3" presStyleCnt="4"/>
      <dgm:spPr/>
      <dgm:t>
        <a:bodyPr/>
        <a:lstStyle/>
        <a:p>
          <a:endParaRPr lang="en-US"/>
        </a:p>
      </dgm:t>
    </dgm:pt>
    <dgm:pt modelId="{759DAB4D-C6DE-411C-99CB-234EF21A0D47}" type="pres">
      <dgm:prSet presAssocID="{2D641DA0-94E8-478E-A2AB-71767CCA8B5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56872-77E4-4E25-B0BC-C8DBB5D376CE}" type="pres">
      <dgm:prSet presAssocID="{2D641DA0-94E8-478E-A2AB-71767CCA8B5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4193716-E8F5-4326-B6B3-977AF13436AD}" type="presOf" srcId="{E44D0029-F20F-4308-8F61-6BA844DE3953}" destId="{5B156FB6-0D1A-473B-8F07-F65C97A436A2}" srcOrd="0" destOrd="0" presId="urn:microsoft.com/office/officeart/2005/8/layout/matrix1"/>
    <dgm:cxn modelId="{B315BA90-FD53-4FC3-BE5B-774AFABDCB37}" srcId="{AAE1BD2B-1B51-4CB9-ADAD-7042D0231126}" destId="{E44D0029-F20F-4308-8F61-6BA844DE3953}" srcOrd="3" destOrd="0" parTransId="{E42789E4-72B7-4C17-832E-57B3C50AAB9A}" sibTransId="{A6F53DAF-3218-4843-9A32-E4DFA8D8FDBA}"/>
    <dgm:cxn modelId="{FE639FF2-AFB0-40E1-BA52-8BB98496B96A}" srcId="{2D641DA0-94E8-478E-A2AB-71767CCA8B51}" destId="{AAE1BD2B-1B51-4CB9-ADAD-7042D0231126}" srcOrd="0" destOrd="0" parTransId="{C4080DE1-A071-4694-86B8-7D36F4615C41}" sibTransId="{5AA35AA0-87D0-4DAD-8440-E6ED81F56CF4}"/>
    <dgm:cxn modelId="{79440053-4447-432B-AB3A-7046DAD787C3}" srcId="{AAE1BD2B-1B51-4CB9-ADAD-7042D0231126}" destId="{EB946C43-153B-4D08-B41B-E05D9D7E30EA}" srcOrd="0" destOrd="0" parTransId="{602C190D-53EB-4F76-A55A-016D0D4B73C6}" sibTransId="{8D1ADD7B-DDA9-4D47-B6BF-8BB163FC9D89}"/>
    <dgm:cxn modelId="{9C16C030-6027-494B-BC09-BEB663F56B49}" type="presOf" srcId="{B477AB88-D17F-4A2A-9692-03BD01DF63EF}" destId="{FB343DC7-DD10-463A-B15B-1C515388461A}" srcOrd="1" destOrd="0" presId="urn:microsoft.com/office/officeart/2005/8/layout/matrix1"/>
    <dgm:cxn modelId="{5C11475A-7DD4-41A9-84F0-3A2030B86D6F}" srcId="{AAE1BD2B-1B51-4CB9-ADAD-7042D0231126}" destId="{E7402236-DE4E-43AD-AC10-64FE08D1847C}" srcOrd="1" destOrd="0" parTransId="{5CD09A02-B01F-4670-A976-18CD02C7CC3E}" sibTransId="{3D7A9557-4F39-4DF0-8C2B-3B9B3B542A7D}"/>
    <dgm:cxn modelId="{982D20F2-2208-45EB-8A6E-D7426D8B1E76}" type="presOf" srcId="{B477AB88-D17F-4A2A-9692-03BD01DF63EF}" destId="{50984945-1537-4696-9A00-4EEEBF8DED0E}" srcOrd="0" destOrd="0" presId="urn:microsoft.com/office/officeart/2005/8/layout/matrix1"/>
    <dgm:cxn modelId="{978FD3BA-3121-49F5-8452-5E035B14C827}" type="presOf" srcId="{2D641DA0-94E8-478E-A2AB-71767CCA8B51}" destId="{20366E75-A347-4731-818D-30D5307BDCA7}" srcOrd="0" destOrd="0" presId="urn:microsoft.com/office/officeart/2005/8/layout/matrix1"/>
    <dgm:cxn modelId="{2B74E296-2AE9-435C-83A4-94DD24D2C472}" type="presOf" srcId="{EB946C43-153B-4D08-B41B-E05D9D7E30EA}" destId="{5F698426-0867-4293-9593-8B73AE0087EF}" srcOrd="0" destOrd="0" presId="urn:microsoft.com/office/officeart/2005/8/layout/matrix1"/>
    <dgm:cxn modelId="{5245D1E5-C6FD-48B7-BA09-A32828FF6412}" type="presOf" srcId="{AAE1BD2B-1B51-4CB9-ADAD-7042D0231126}" destId="{D3556872-77E4-4E25-B0BC-C8DBB5D376CE}" srcOrd="0" destOrd="0" presId="urn:microsoft.com/office/officeart/2005/8/layout/matrix1"/>
    <dgm:cxn modelId="{48849ECF-BF58-4901-96BF-3D087750AC3B}" srcId="{AAE1BD2B-1B51-4CB9-ADAD-7042D0231126}" destId="{B477AB88-D17F-4A2A-9692-03BD01DF63EF}" srcOrd="2" destOrd="0" parTransId="{B041FF70-8044-44B4-8FFC-698B07C81194}" sibTransId="{F2C8EC2A-3172-4464-88B7-E9A38B8C5618}"/>
    <dgm:cxn modelId="{E436B777-637B-4F26-99A3-513DD17850B2}" type="presOf" srcId="{E7402236-DE4E-43AD-AC10-64FE08D1847C}" destId="{72D83E8A-344B-4714-AD82-3737938B9408}" srcOrd="1" destOrd="0" presId="urn:microsoft.com/office/officeart/2005/8/layout/matrix1"/>
    <dgm:cxn modelId="{023A40F0-EE46-42C6-8EF6-31E6F98BAB8D}" type="presOf" srcId="{EB946C43-153B-4D08-B41B-E05D9D7E30EA}" destId="{5E20E9C8-4A41-4E22-9A7E-5ED9B563C8F0}" srcOrd="1" destOrd="0" presId="urn:microsoft.com/office/officeart/2005/8/layout/matrix1"/>
    <dgm:cxn modelId="{566A6DAF-4FE5-4AD8-99CC-0B76D613DC70}" type="presOf" srcId="{E44D0029-F20F-4308-8F61-6BA844DE3953}" destId="{759DAB4D-C6DE-411C-99CB-234EF21A0D47}" srcOrd="1" destOrd="0" presId="urn:microsoft.com/office/officeart/2005/8/layout/matrix1"/>
    <dgm:cxn modelId="{0058EE65-7C37-43F9-85A6-5FFC19A5BE49}" type="presOf" srcId="{E7402236-DE4E-43AD-AC10-64FE08D1847C}" destId="{230392DE-DFE8-4F3D-9B52-FA7F723A7630}" srcOrd="0" destOrd="0" presId="urn:microsoft.com/office/officeart/2005/8/layout/matrix1"/>
    <dgm:cxn modelId="{AC75292A-1E5C-434D-A2D3-8E6E611A4851}" type="presParOf" srcId="{20366E75-A347-4731-818D-30D5307BDCA7}" destId="{8EB08293-0EE2-4ECA-A9B6-310CF455A526}" srcOrd="0" destOrd="0" presId="urn:microsoft.com/office/officeart/2005/8/layout/matrix1"/>
    <dgm:cxn modelId="{6675A42C-597E-4EF3-9F2D-2830DCDF9245}" type="presParOf" srcId="{8EB08293-0EE2-4ECA-A9B6-310CF455A526}" destId="{5F698426-0867-4293-9593-8B73AE0087EF}" srcOrd="0" destOrd="0" presId="urn:microsoft.com/office/officeart/2005/8/layout/matrix1"/>
    <dgm:cxn modelId="{18662241-9134-44E4-9F4C-3BE37549510C}" type="presParOf" srcId="{8EB08293-0EE2-4ECA-A9B6-310CF455A526}" destId="{5E20E9C8-4A41-4E22-9A7E-5ED9B563C8F0}" srcOrd="1" destOrd="0" presId="urn:microsoft.com/office/officeart/2005/8/layout/matrix1"/>
    <dgm:cxn modelId="{A5DE73E2-BBED-45F0-8A58-B00392441B88}" type="presParOf" srcId="{8EB08293-0EE2-4ECA-A9B6-310CF455A526}" destId="{230392DE-DFE8-4F3D-9B52-FA7F723A7630}" srcOrd="2" destOrd="0" presId="urn:microsoft.com/office/officeart/2005/8/layout/matrix1"/>
    <dgm:cxn modelId="{B7D5AF2D-56DE-493E-B8B6-DCE5686D593F}" type="presParOf" srcId="{8EB08293-0EE2-4ECA-A9B6-310CF455A526}" destId="{72D83E8A-344B-4714-AD82-3737938B9408}" srcOrd="3" destOrd="0" presId="urn:microsoft.com/office/officeart/2005/8/layout/matrix1"/>
    <dgm:cxn modelId="{1060F722-09B1-45C9-B171-B0404AF5EC5E}" type="presParOf" srcId="{8EB08293-0EE2-4ECA-A9B6-310CF455A526}" destId="{50984945-1537-4696-9A00-4EEEBF8DED0E}" srcOrd="4" destOrd="0" presId="urn:microsoft.com/office/officeart/2005/8/layout/matrix1"/>
    <dgm:cxn modelId="{4DA6387D-6262-4E9A-B989-E8B440435E7E}" type="presParOf" srcId="{8EB08293-0EE2-4ECA-A9B6-310CF455A526}" destId="{FB343DC7-DD10-463A-B15B-1C515388461A}" srcOrd="5" destOrd="0" presId="urn:microsoft.com/office/officeart/2005/8/layout/matrix1"/>
    <dgm:cxn modelId="{466442AD-5436-485E-9DE2-5DD1D547961F}" type="presParOf" srcId="{8EB08293-0EE2-4ECA-A9B6-310CF455A526}" destId="{5B156FB6-0D1A-473B-8F07-F65C97A436A2}" srcOrd="6" destOrd="0" presId="urn:microsoft.com/office/officeart/2005/8/layout/matrix1"/>
    <dgm:cxn modelId="{6C147CF6-F1D4-4DF8-B025-438E59032F7E}" type="presParOf" srcId="{8EB08293-0EE2-4ECA-A9B6-310CF455A526}" destId="{759DAB4D-C6DE-411C-99CB-234EF21A0D47}" srcOrd="7" destOrd="0" presId="urn:microsoft.com/office/officeart/2005/8/layout/matrix1"/>
    <dgm:cxn modelId="{50113E8A-2DB6-47C6-98F2-B3C99260964A}" type="presParOf" srcId="{20366E75-A347-4731-818D-30D5307BDCA7}" destId="{D3556872-77E4-4E25-B0BC-C8DBB5D376C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98BA8-76DE-413E-9414-C41314431262}">
      <dsp:nvSpPr>
        <dsp:cNvPr id="0" name=""/>
        <dsp:cNvSpPr/>
      </dsp:nvSpPr>
      <dsp:spPr>
        <a:xfrm>
          <a:off x="3248" y="0"/>
          <a:ext cx="2438024" cy="3295927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Arial" pitchFamily="34" charset="0"/>
              <a:cs typeface="Arial" pitchFamily="34" charset="0"/>
            </a:rPr>
            <a:t>HR Generalist</a:t>
          </a:r>
        </a:p>
      </dsp:txBody>
      <dsp:txXfrm>
        <a:off x="3248" y="1318370"/>
        <a:ext cx="2438024" cy="1318370"/>
      </dsp:txXfrm>
    </dsp:sp>
    <dsp:sp modelId="{FBA6041D-721F-4A74-BB78-A605CC05D37B}">
      <dsp:nvSpPr>
        <dsp:cNvPr id="0" name=""/>
        <dsp:cNvSpPr/>
      </dsp:nvSpPr>
      <dsp:spPr>
        <a:xfrm>
          <a:off x="673488" y="197755"/>
          <a:ext cx="1097543" cy="109754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B11C71-6CE0-452E-A97F-F2DA6735E8E1}">
      <dsp:nvSpPr>
        <dsp:cNvPr id="0" name=""/>
        <dsp:cNvSpPr/>
      </dsp:nvSpPr>
      <dsp:spPr>
        <a:xfrm>
          <a:off x="2514413" y="0"/>
          <a:ext cx="2476203" cy="3295927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235289"/>
            <a:satOff val="-1326"/>
            <a:lumOff val="229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Arial" pitchFamily="34" charset="0"/>
              <a:cs typeface="Arial" pitchFamily="34" charset="0"/>
            </a:rPr>
            <a:t>Payroll Administration</a:t>
          </a:r>
        </a:p>
      </dsp:txBody>
      <dsp:txXfrm>
        <a:off x="2514413" y="1318370"/>
        <a:ext cx="2476203" cy="1318370"/>
      </dsp:txXfrm>
    </dsp:sp>
    <dsp:sp modelId="{D40135B6-8EBD-4E73-A17A-8AF524BE095F}">
      <dsp:nvSpPr>
        <dsp:cNvPr id="0" name=""/>
        <dsp:cNvSpPr/>
      </dsp:nvSpPr>
      <dsp:spPr>
        <a:xfrm>
          <a:off x="3203743" y="197755"/>
          <a:ext cx="1097543" cy="109754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B3A4D9-8F5F-4867-BEC4-8DE307F65300}">
      <dsp:nvSpPr>
        <dsp:cNvPr id="0" name=""/>
        <dsp:cNvSpPr/>
      </dsp:nvSpPr>
      <dsp:spPr>
        <a:xfrm>
          <a:off x="5063758" y="0"/>
          <a:ext cx="2438024" cy="3295927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470577"/>
            <a:satOff val="-2651"/>
            <a:lumOff val="4582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itchFamily="34" charset="0"/>
              <a:cs typeface="Arial" pitchFamily="34" charset="0"/>
            </a:rPr>
            <a:t>Core HR: Corporate Laws</a:t>
          </a:r>
        </a:p>
      </dsp:txBody>
      <dsp:txXfrm>
        <a:off x="5063758" y="1318370"/>
        <a:ext cx="2438024" cy="1318370"/>
      </dsp:txXfrm>
    </dsp:sp>
    <dsp:sp modelId="{0AF0AFC4-2E33-4546-9C88-118BAEAFFE6A}">
      <dsp:nvSpPr>
        <dsp:cNvPr id="0" name=""/>
        <dsp:cNvSpPr/>
      </dsp:nvSpPr>
      <dsp:spPr>
        <a:xfrm>
          <a:off x="5733998" y="197755"/>
          <a:ext cx="1097543" cy="109754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09CC9-E84A-42A0-AAB7-EDF4F6D022E7}">
      <dsp:nvSpPr>
        <dsp:cNvPr id="0" name=""/>
        <dsp:cNvSpPr/>
      </dsp:nvSpPr>
      <dsp:spPr>
        <a:xfrm>
          <a:off x="7574923" y="0"/>
          <a:ext cx="2438024" cy="3295927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235289"/>
            <a:satOff val="-1326"/>
            <a:lumOff val="229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latin typeface="Arial" pitchFamily="34" charset="0"/>
              <a:cs typeface="Arial" pitchFamily="34" charset="0"/>
            </a:rPr>
            <a:t>Soft Skills Management</a:t>
          </a:r>
        </a:p>
      </dsp:txBody>
      <dsp:txXfrm>
        <a:off x="7574923" y="1318370"/>
        <a:ext cx="2438024" cy="1318370"/>
      </dsp:txXfrm>
    </dsp:sp>
    <dsp:sp modelId="{A8936C54-2D20-4FFB-A476-ABB08BB2DCA5}">
      <dsp:nvSpPr>
        <dsp:cNvPr id="0" name=""/>
        <dsp:cNvSpPr/>
      </dsp:nvSpPr>
      <dsp:spPr>
        <a:xfrm>
          <a:off x="8245163" y="197755"/>
          <a:ext cx="1097543" cy="1097543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00EDC-B9FA-4F86-A10B-486FEE489E87}">
      <dsp:nvSpPr>
        <dsp:cNvPr id="0" name=""/>
        <dsp:cNvSpPr/>
      </dsp:nvSpPr>
      <dsp:spPr>
        <a:xfrm>
          <a:off x="400647" y="2636741"/>
          <a:ext cx="9214900" cy="494389"/>
        </a:xfrm>
        <a:prstGeom prst="leftRight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98426-0867-4293-9593-8B73AE0087EF}">
      <dsp:nvSpPr>
        <dsp:cNvPr id="0" name=""/>
        <dsp:cNvSpPr/>
      </dsp:nvSpPr>
      <dsp:spPr>
        <a:xfrm rot="16200000">
          <a:off x="566224" y="-566224"/>
          <a:ext cx="3552092" cy="4684541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b="1" kern="1200" dirty="0">
              <a:latin typeface="Broadway" pitchFamily="82" charset="0"/>
              <a:cs typeface="Arial" pitchFamily="34" charset="0"/>
            </a:rPr>
            <a:t>	</a:t>
          </a:r>
          <a:r>
            <a:rPr lang="en-IN" sz="1400" b="1" kern="1200" dirty="0">
              <a:latin typeface="Broadway" pitchFamily="82" charset="0"/>
              <a:cs typeface="Arial" pitchFamily="34" charset="0"/>
            </a:rPr>
            <a:t>HR Generalist</a:t>
          </a:r>
          <a:endParaRPr lang="en-US" sz="1100" b="1" kern="1200" dirty="0">
            <a:latin typeface="Broadway" pitchFamily="82" charset="0"/>
            <a:cs typeface="Arial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000" kern="1200" dirty="0">
              <a:latin typeface="Arial" pitchFamily="34" charset="0"/>
              <a:cs typeface="Arial" pitchFamily="34" charset="0"/>
            </a:rPr>
            <a:t>	</a:t>
          </a: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Talent Acquisition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Employee On-boarding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Training &amp; Development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Compensation &amp; Benefits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Performance Appraisal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Employee Relations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Competency Mapping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Reports &amp; Records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</dsp:txBody>
      <dsp:txXfrm rot="5400000">
        <a:off x="0" y="0"/>
        <a:ext cx="4684541" cy="2664069"/>
      </dsp:txXfrm>
    </dsp:sp>
    <dsp:sp modelId="{230392DE-DFE8-4F3D-9B52-FA7F723A7630}">
      <dsp:nvSpPr>
        <dsp:cNvPr id="0" name=""/>
        <dsp:cNvSpPr/>
      </dsp:nvSpPr>
      <dsp:spPr>
        <a:xfrm>
          <a:off x="4684541" y="0"/>
          <a:ext cx="4684541" cy="3552092"/>
        </a:xfrm>
        <a:prstGeom prst="round1Rect">
          <a:avLst/>
        </a:prstGeom>
        <a:solidFill>
          <a:schemeClr val="accent2">
            <a:hueOff val="-1570184"/>
            <a:satOff val="-2097"/>
            <a:lumOff val="1242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Broadway" pitchFamily="82" charset="0"/>
              <a:cs typeface="Arial" pitchFamily="34" charset="0"/>
            </a:rPr>
            <a:t>	</a:t>
          </a:r>
          <a:r>
            <a:rPr lang="en-US" sz="1400" kern="1200" dirty="0">
              <a:latin typeface="Broadway" pitchFamily="82" charset="0"/>
              <a:cs typeface="Arial" pitchFamily="34" charset="0"/>
            </a:rPr>
            <a:t>Payroll </a:t>
          </a:r>
          <a:r>
            <a:rPr lang="en-US" sz="1400" kern="1200" dirty="0" err="1">
              <a:latin typeface="Broadway" pitchFamily="82" charset="0"/>
              <a:cs typeface="Arial" pitchFamily="34" charset="0"/>
            </a:rPr>
            <a:t>Administraion</a:t>
          </a:r>
          <a:endParaRPr lang="en-US" sz="1400" kern="1200" dirty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latin typeface="Arial" pitchFamily="34" charset="0"/>
              <a:cs typeface="Arial" pitchFamily="34" charset="0"/>
            </a:rPr>
            <a:t>	</a:t>
          </a: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CTC Calculation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Provident Fund Act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ESIC Act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Gratuity  Act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Insight of Income Tax</a:t>
          </a:r>
        </a:p>
      </dsp:txBody>
      <dsp:txXfrm>
        <a:off x="4684541" y="0"/>
        <a:ext cx="4684541" cy="2664069"/>
      </dsp:txXfrm>
    </dsp:sp>
    <dsp:sp modelId="{50984945-1537-4696-9A00-4EEEBF8DED0E}">
      <dsp:nvSpPr>
        <dsp:cNvPr id="0" name=""/>
        <dsp:cNvSpPr/>
      </dsp:nvSpPr>
      <dsp:spPr>
        <a:xfrm rot="10800000">
          <a:off x="56261" y="3552092"/>
          <a:ext cx="4684541" cy="3552092"/>
        </a:xfrm>
        <a:prstGeom prst="round1Rect">
          <a:avLst/>
        </a:prstGeom>
        <a:solidFill>
          <a:schemeClr val="accent2">
            <a:hueOff val="-3140368"/>
            <a:satOff val="-4193"/>
            <a:lumOff val="2484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Broadway" pitchFamily="82" charset="0"/>
              <a:cs typeface="Arial" pitchFamily="34" charset="0"/>
            </a:rPr>
            <a:t>	Core </a:t>
          </a:r>
          <a:r>
            <a:rPr lang="en-US" sz="1400" b="1" kern="1200" dirty="0">
              <a:latin typeface="Broadway" pitchFamily="82" charset="0"/>
              <a:cs typeface="Arial" pitchFamily="34" charset="0"/>
            </a:rPr>
            <a:t>HR: Corporate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Broadway" pitchFamily="82" charset="0"/>
              <a:cs typeface="Arial" pitchFamily="34" charset="0"/>
            </a:rPr>
            <a:t>	Laws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000" kern="1200" dirty="0">
              <a:latin typeface="Arial" pitchFamily="34" charset="0"/>
              <a:cs typeface="Arial" pitchFamily="34" charset="0"/>
            </a:rPr>
            <a:t>	</a:t>
          </a: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Minimum Wages Act, 1948, State-wise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Payment of Gratuity Act, 1972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Contract Labour (Regulation and Abolition)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Act, 1970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Factories Act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Employees State Insurance Act, 1948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Employee’s Provident Fund and Misc.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Provisions Act, 1952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Shop &amp; Establishment Act, 1948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Workmen’s Compensation Act, 1923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Payment of Bonus Act, 1965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kern="1200" dirty="0">
              <a:latin typeface="Eras Demi ITC" panose="020B0805030504020804" pitchFamily="34" charset="0"/>
              <a:cs typeface="Arial" pitchFamily="34" charset="0"/>
            </a:rPr>
            <a:t>	The Labour Welfare Fund Act, 1953</a:t>
          </a:r>
          <a:endParaRPr lang="en-US" sz="1100" kern="1200" dirty="0">
            <a:latin typeface="Eras Demi ITC" panose="020B0805030504020804" pitchFamily="34" charset="0"/>
            <a:cs typeface="Arial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latin typeface="Broadway" pitchFamily="82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latin typeface="Broadway" pitchFamily="82" charset="0"/>
          </a:endParaRPr>
        </a:p>
      </dsp:txBody>
      <dsp:txXfrm rot="10800000">
        <a:off x="56261" y="4440115"/>
        <a:ext cx="4684541" cy="2664069"/>
      </dsp:txXfrm>
    </dsp:sp>
    <dsp:sp modelId="{5B156FB6-0D1A-473B-8F07-F65C97A436A2}">
      <dsp:nvSpPr>
        <dsp:cNvPr id="0" name=""/>
        <dsp:cNvSpPr/>
      </dsp:nvSpPr>
      <dsp:spPr>
        <a:xfrm rot="5400000">
          <a:off x="5250766" y="2985867"/>
          <a:ext cx="3552092" cy="4684541"/>
        </a:xfrm>
        <a:prstGeom prst="round1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Broadway" pitchFamily="82" charset="0"/>
              <a:cs typeface="Arial" pitchFamily="34" charset="0"/>
            </a:rPr>
            <a:t>	</a:t>
          </a:r>
          <a:endParaRPr lang="en-US" sz="1100" kern="1200" dirty="0" smtClean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 smtClean="0">
            <a:latin typeface="Broadway" pitchFamily="82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Broadway" pitchFamily="82" charset="0"/>
              <a:cs typeface="Arial" pitchFamily="34" charset="0"/>
            </a:rPr>
            <a:t>	</a:t>
          </a:r>
          <a:r>
            <a:rPr lang="en-US" sz="1400" b="1" kern="1200" dirty="0" smtClean="0">
              <a:latin typeface="Broadway" pitchFamily="82" charset="0"/>
              <a:cs typeface="Arial" pitchFamily="34" charset="0"/>
            </a:rPr>
            <a:t>Soft </a:t>
          </a:r>
          <a:r>
            <a:rPr lang="en-US" sz="1400" b="1" kern="1200" dirty="0">
              <a:latin typeface="Broadway" pitchFamily="82" charset="0"/>
              <a:cs typeface="Arial" pitchFamily="34" charset="0"/>
            </a:rPr>
            <a:t>Skill Management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>
              <a:latin typeface="Arial" pitchFamily="34" charset="0"/>
              <a:cs typeface="Arial" pitchFamily="34" charset="0"/>
            </a:rPr>
            <a:t>	</a:t>
          </a: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Personality Development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Interviewing Skill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Interpersonal Skill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Public Speaking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Leadership Skill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Decision Making Skill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Eras Demi ITC" panose="020B0805030504020804" pitchFamily="34" charset="0"/>
              <a:cs typeface="Arial" pitchFamily="34" charset="0"/>
            </a:rPr>
            <a:t>	Winning at workplace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latin typeface="Arial" pitchFamily="34" charset="0"/>
            <a:cs typeface="Arial" pitchFamily="34" charset="0"/>
          </a:endParaRPr>
        </a:p>
      </dsp:txBody>
      <dsp:txXfrm rot="-5400000">
        <a:off x="4684541" y="4440115"/>
        <a:ext cx="4684541" cy="2664069"/>
      </dsp:txXfrm>
    </dsp:sp>
    <dsp:sp modelId="{D3556872-77E4-4E25-B0BC-C8DBB5D376CE}">
      <dsp:nvSpPr>
        <dsp:cNvPr id="0" name=""/>
        <dsp:cNvSpPr/>
      </dsp:nvSpPr>
      <dsp:spPr>
        <a:xfrm>
          <a:off x="3279179" y="2664069"/>
          <a:ext cx="2810724" cy="1776046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u="none" kern="1200" dirty="0">
              <a:latin typeface="Broadway" pitchFamily="82" charset="0"/>
            </a:rPr>
            <a:t>Course Details Overview</a:t>
          </a:r>
          <a:endParaRPr lang="en-US" sz="2400" u="none" kern="1200" dirty="0">
            <a:latin typeface="Broadway" pitchFamily="82" charset="0"/>
          </a:endParaRPr>
        </a:p>
      </dsp:txBody>
      <dsp:txXfrm>
        <a:off x="3365878" y="2750768"/>
        <a:ext cx="2637326" cy="1602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7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963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8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6602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887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97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2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1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05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6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46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80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2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9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4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.jpe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5811" y="1576009"/>
            <a:ext cx="10237858" cy="2726608"/>
          </a:xfrm>
        </p:spPr>
        <p:txBody>
          <a:bodyPr/>
          <a:lstStyle/>
          <a:p>
            <a:pPr algn="ctr"/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“COMPREHENSIVE PRACTICAL HR TRAINING PROGRAM”</a:t>
            </a:r>
            <a:r>
              <a:rPr lang="en-IN" sz="32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en-IN" sz="32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en-IN" sz="20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(Get Hired at your Dream Company)</a:t>
            </a:r>
            <a: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en-IN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en-I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en-I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</a:br>
            <a:r>
              <a:rPr lang="en-I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en-I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</a:br>
            <a:endParaRPr lang="en-IN" sz="24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6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867" y="1669780"/>
            <a:ext cx="3791133" cy="3791133"/>
          </a:xfrm>
        </p:spPr>
      </p:pic>
      <p:sp>
        <p:nvSpPr>
          <p:cNvPr id="7" name="Rounded Rectangular Callout 6"/>
          <p:cNvSpPr/>
          <p:nvPr/>
        </p:nvSpPr>
        <p:spPr>
          <a:xfrm>
            <a:off x="1505244" y="1445596"/>
            <a:ext cx="5036234" cy="3374277"/>
          </a:xfrm>
          <a:prstGeom prst="wedgeRoundRect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800" dirty="0">
                <a:solidFill>
                  <a:schemeClr val="bg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To </a:t>
            </a:r>
            <a:r>
              <a:rPr lang="en-IN" sz="4800" dirty="0" smtClean="0">
                <a:solidFill>
                  <a:schemeClr val="bg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Register</a:t>
            </a:r>
            <a:endParaRPr lang="en-IN" sz="2000" dirty="0" smtClean="0">
              <a:solidFill>
                <a:schemeClr val="bg1"/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Call on </a:t>
            </a:r>
            <a:r>
              <a:rPr lang="en-IN" sz="3200" dirty="0">
                <a:solidFill>
                  <a:schemeClr val="bg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9945259466/ </a:t>
            </a:r>
            <a:r>
              <a:rPr lang="en-IN" sz="3200" dirty="0" smtClean="0">
                <a:solidFill>
                  <a:schemeClr val="bg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9945259467</a:t>
            </a:r>
          </a:p>
          <a:p>
            <a:pPr algn="ctr"/>
            <a:r>
              <a:rPr lang="en-IN" sz="3200" dirty="0" smtClean="0">
                <a:solidFill>
                  <a:schemeClr val="bg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Email on </a:t>
            </a:r>
            <a:r>
              <a:rPr lang="en-IN" sz="3200" b="1" dirty="0" smtClean="0">
                <a:solidFill>
                  <a:srgbClr val="0000FF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ramya@intelrich.com</a:t>
            </a:r>
            <a:endParaRPr lang="en-IN" sz="3200" b="1" dirty="0">
              <a:solidFill>
                <a:srgbClr val="0000FF"/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3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190" y="296253"/>
            <a:ext cx="8496885" cy="127846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8000" b="1" u="sng" dirty="0" smtClean="0">
                <a:solidFill>
                  <a:srgbClr val="FF0000"/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</a:t>
            </a:r>
            <a:r>
              <a:rPr lang="en-IN" sz="4000" b="1" u="sng" dirty="0" smtClean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this Training Program?</a:t>
            </a:r>
            <a:endParaRPr lang="en-IN" sz="4000" b="1" u="sng" dirty="0">
              <a:solidFill>
                <a:schemeClr val="bg2">
                  <a:lumMod val="50000"/>
                </a:schemeClr>
              </a:solidFill>
              <a:latin typeface="Eras Demi ITC" panose="020B08050305040208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650" y="1909239"/>
            <a:ext cx="4569350" cy="4948761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77334" y="1922444"/>
            <a:ext cx="6546426" cy="4071701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Unfortunately, the current curriculum of MBA-HR is not matching with the expectations of the Corporate 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World.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 smtClean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Most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of the MBA-HRs are struggling to get into their dream jobs because of the 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practical knowledge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and skill 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gaps.</a:t>
            </a: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 smtClean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Our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Training Program enable them to get into the Core HR domain as it facilitate them to understand the complete functions of HR in an 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Organization.</a:t>
            </a: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99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229" y="211015"/>
            <a:ext cx="8355156" cy="1278466"/>
          </a:xfrm>
        </p:spPr>
        <p:txBody>
          <a:bodyPr>
            <a:noAutofit/>
          </a:bodyPr>
          <a:lstStyle/>
          <a:p>
            <a:pPr algn="ctr"/>
            <a:r>
              <a:rPr lang="en-IN" sz="3600" b="1" u="sng" dirty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of Human Resource Training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252" y="1702190"/>
            <a:ext cx="5073748" cy="515580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416" y="1702190"/>
            <a:ext cx="6609732" cy="4711023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To empower &amp; develop the candidates as potential HR Professionals.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To fill knowledge gaps in practical HR concepts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To equip you to take on day to day challenges in your HR role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To transform the theoretical knowledge into practical domain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Our aim is groom you as a well-rounded HR professional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Bell MT" panose="02020503060305020303" pitchFamily="18" charset="0"/>
                <a:cs typeface="Arial" panose="020B0604020202020204" pitchFamily="34" charset="0"/>
              </a:rPr>
              <a:t>.</a:t>
            </a:r>
          </a:p>
          <a:p>
            <a:endParaRPr lang="en-IN" dirty="0"/>
          </a:p>
        </p:txBody>
      </p:sp>
      <p:pic>
        <p:nvPicPr>
          <p:cNvPr id="5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03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426" y="105904"/>
            <a:ext cx="8297854" cy="1278466"/>
          </a:xfrm>
        </p:spPr>
        <p:txBody>
          <a:bodyPr>
            <a:noAutofit/>
          </a:bodyPr>
          <a:lstStyle/>
          <a:p>
            <a:pPr algn="ctr"/>
            <a:r>
              <a:rPr lang="en-IN" sz="6000" b="1" u="sng" dirty="0">
                <a:solidFill>
                  <a:srgbClr val="FF0000"/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en-IN" sz="3600" b="1" u="sng" dirty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should attend the Program?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738" y="2672862"/>
            <a:ext cx="4513262" cy="418513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4282" y="1679789"/>
            <a:ext cx="6804456" cy="4594402"/>
          </a:xfrm>
        </p:spPr>
        <p:txBody>
          <a:bodyPr>
            <a:normAutofit/>
          </a:bodyPr>
          <a:lstStyle/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For fresher’s wanting to get into HR/starting their careers in HR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.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Fresh MBA-HR / MSW / MBS wanting to learn practical HR concepts.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 smtClean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BPO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executives aspiring for a HR career.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 smtClean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Junior-level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HR executives.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endParaRPr lang="en-IN" sz="2000" dirty="0" smtClean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Any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graduate interested in HR career.</a:t>
            </a:r>
          </a:p>
          <a:p>
            <a:pPr algn="just"/>
            <a:endParaRPr lang="en-IN" dirty="0"/>
          </a:p>
        </p:txBody>
      </p:sp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1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926" y="626408"/>
            <a:ext cx="10016197" cy="127846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8000" b="1" u="sng" dirty="0">
                <a:solidFill>
                  <a:srgbClr val="FF0000"/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lang="en-IN" sz="4000" b="1" u="sng" dirty="0" smtClean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we Train?</a:t>
            </a:r>
            <a:br>
              <a:rPr lang="en-IN" sz="4000" b="1" u="sng" dirty="0" smtClean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N" sz="2700" b="1" dirty="0" smtClean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Course </a:t>
            </a:r>
            <a:r>
              <a:rPr lang="en-IN" sz="2700" b="1" dirty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Overview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28509691"/>
              </p:ext>
            </p:extLst>
          </p:nvPr>
        </p:nvGraphicFramePr>
        <p:xfrm>
          <a:off x="731521" y="2485731"/>
          <a:ext cx="10016196" cy="3295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9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61796005"/>
              </p:ext>
            </p:extLst>
          </p:nvPr>
        </p:nvGraphicFramePr>
        <p:xfrm>
          <a:off x="329099" y="0"/>
          <a:ext cx="9369083" cy="7104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4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3818178"/>
            <a:ext cx="3230879" cy="3039821"/>
          </a:xfr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43426" y="105904"/>
            <a:ext cx="8297854" cy="1278466"/>
          </a:xfrm>
        </p:spPr>
        <p:txBody>
          <a:bodyPr>
            <a:noAutofit/>
          </a:bodyPr>
          <a:lstStyle/>
          <a:p>
            <a:pPr algn="ctr"/>
            <a:r>
              <a:rPr lang="en-IN" sz="6000" b="1" u="sng" dirty="0" smtClean="0">
                <a:solidFill>
                  <a:srgbClr val="FF0000"/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IN" sz="3600" b="1" u="sng" dirty="0" smtClean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we Train?</a:t>
            </a:r>
            <a:endParaRPr lang="en-IN" sz="3600" b="1" u="sng" dirty="0">
              <a:solidFill>
                <a:schemeClr val="bg2">
                  <a:lumMod val="50000"/>
                </a:schemeClr>
              </a:solidFill>
              <a:latin typeface="Eras Demi ITC" panose="020B08050305040208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3" name="Picture 32" descr="http://www.inventateq.com/images/1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636" y="2047375"/>
            <a:ext cx="1392667" cy="119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3" descr="http://www.inventateq.com/images/2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09303" y="2082018"/>
            <a:ext cx="1392667" cy="119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 descr="http://www.inventateq.com/images/3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1970" y="2047374"/>
            <a:ext cx="1392667" cy="119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 descr="http://www.inventateq.com/images/4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3410" y="2047374"/>
            <a:ext cx="1392667" cy="119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6" descr="http://www.inventateq.com/images/5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45463" y="2036228"/>
            <a:ext cx="1392667" cy="119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37" descr="http://www.inventateq.com/images/6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57517" y="2082018"/>
            <a:ext cx="1453218" cy="119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8" descr="http://www.inventateq.com/images/7.pn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81526" y="1750440"/>
            <a:ext cx="1453218" cy="169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itle 1"/>
          <p:cNvSpPr txBox="1">
            <a:spLocks/>
          </p:cNvSpPr>
          <p:nvPr/>
        </p:nvSpPr>
        <p:spPr>
          <a:xfrm>
            <a:off x="162820" y="1923452"/>
            <a:ext cx="11859065" cy="20677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IN" sz="17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ea typeface="+mn-ea"/>
                <a:cs typeface="Arial" panose="020B0604020202020204" pitchFamily="34" charset="0"/>
              </a:rPr>
              <a:t>         Theory       </a:t>
            </a:r>
            <a:r>
              <a:rPr lang="en-IN" sz="1700" dirty="0" err="1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ea typeface="+mn-ea"/>
                <a:cs typeface="Arial" panose="020B0604020202020204" pitchFamily="34" charset="0"/>
              </a:rPr>
              <a:t>Practicals</a:t>
            </a:r>
            <a:r>
              <a:rPr lang="en-IN" sz="17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ea typeface="+mn-ea"/>
                <a:cs typeface="Arial" panose="020B0604020202020204" pitchFamily="34" charset="0"/>
              </a:rPr>
              <a:t>       Assignment</a:t>
            </a:r>
            <a:r>
              <a:rPr lang="en-IN" sz="17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en-IN" sz="17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ea typeface="+mn-ea"/>
                <a:cs typeface="Arial" panose="020B0604020202020204" pitchFamily="34" charset="0"/>
              </a:rPr>
              <a:t>Case Study          Evaluation     Certificate </a:t>
            </a:r>
            <a: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ea typeface="+mn-ea"/>
                <a:cs typeface="Arial" panose="020B0604020202020204" pitchFamily="34" charset="0"/>
              </a:rPr>
              <a:t>HR 	– Human Resource 																			Expert</a:t>
            </a:r>
            <a:endParaRPr lang="en-IN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23889" y="4853355"/>
            <a:ext cx="7624689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  <a:spcAft>
                <a:spcPts val="0"/>
              </a:spcAft>
            </a:pPr>
            <a:r>
              <a:rPr lang="en-IN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Our aim is groom you as a well-rounded HR professional”</a:t>
            </a:r>
          </a:p>
        </p:txBody>
      </p:sp>
      <p:pic>
        <p:nvPicPr>
          <p:cNvPr id="1031" name="Picture 1" descr="http://www.inventateq.com/images/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2" descr="http://www.inventateq.com/images/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3" descr="http://www.inventateq.com/images/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inventateq.com/images/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5" descr="http://www.inventateq.com/images/5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6" descr="http://www.inventateq.com/images/6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7" descr="http://www.inventateq.com/images/7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http://www.inventateq.com/images/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inventateq.com/images/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http://www.inventateq.com/images/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www.inventateq.com/images/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http://www.inventateq.com/images/5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2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inventateq.com/images/6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http://www.inventateq.com/images/7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8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737" y="3385971"/>
            <a:ext cx="4513262" cy="344962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468" y="2228429"/>
            <a:ext cx="6053017" cy="4425589"/>
          </a:xfrm>
        </p:spPr>
        <p:txBody>
          <a:bodyPr>
            <a:normAutofit fontScale="92500"/>
          </a:bodyPr>
          <a:lstStyle/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100% </a:t>
            </a:r>
            <a:r>
              <a:rPr lang="en-IN" sz="190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Placement assistance.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The </a:t>
            </a: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current and future role of HR specialists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Planning, </a:t>
            </a: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Recruiting and </a:t>
            </a:r>
            <a:r>
              <a:rPr lang="en-IN" sz="19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Selecting </a:t>
            </a: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the right people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Handling </a:t>
            </a: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Statutory Compliances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Pattern of work in flexible organizations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Training </a:t>
            </a: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and Development with purpose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Performance Management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Rewarding Employees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The </a:t>
            </a: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Ethics of HR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The basics of Employment Law</a:t>
            </a:r>
          </a:p>
          <a:p>
            <a:pPr marL="342900" lvl="1" indent="-342900" algn="just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Ø"/>
            </a:pPr>
            <a:r>
              <a:rPr lang="en-IN" sz="19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The skill set for HR Specialist</a:t>
            </a:r>
            <a:endParaRPr lang="en-IN" sz="22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15291" y="837424"/>
            <a:ext cx="8297854" cy="1278466"/>
          </a:xfrm>
        </p:spPr>
        <p:txBody>
          <a:bodyPr>
            <a:noAutofit/>
          </a:bodyPr>
          <a:lstStyle/>
          <a:p>
            <a:pPr algn="ctr"/>
            <a:r>
              <a:rPr lang="en-IN" sz="6000" b="1" u="sng" dirty="0" smtClean="0">
                <a:solidFill>
                  <a:srgbClr val="FF0000"/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End</a:t>
            </a:r>
            <a:r>
              <a:rPr lang="en-IN" sz="3600" b="1" u="sng" dirty="0" smtClean="0">
                <a:solidFill>
                  <a:schemeClr val="bg2">
                    <a:lumMod val="50000"/>
                  </a:schemeClr>
                </a:solidFill>
                <a:latin typeface="Eras Demi ITC" panose="020B08050305040208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Human Resource training course participants will be able to:</a:t>
            </a:r>
            <a:endParaRPr lang="en-IN" sz="3600" b="1" u="sng" dirty="0">
              <a:solidFill>
                <a:schemeClr val="bg2">
                  <a:lumMod val="50000"/>
                </a:schemeClr>
              </a:solidFill>
              <a:latin typeface="Eras Demi ITC" panose="020B08050305040208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1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05907" y="1092148"/>
            <a:ext cx="8454683" cy="689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  <a:spcAft>
                <a:spcPts val="1000"/>
              </a:spcAft>
            </a:pP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TO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BECOME A COMPETENT &amp; CONFIDENT HR 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PROFESSIONAL</a:t>
            </a:r>
          </a:p>
          <a:p>
            <a:pPr algn="ctr">
              <a:lnSpc>
                <a:spcPts val="1800"/>
              </a:lnSpc>
              <a:spcAft>
                <a:spcPts val="1000"/>
              </a:spcAft>
            </a:pP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785" y="3157754"/>
            <a:ext cx="1143703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Course 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Duration: 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40 </a:t>
            </a:r>
            <a:r>
              <a:rPr lang="en-IN" sz="2000" dirty="0" err="1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hrs</a:t>
            </a:r>
            <a:r>
              <a:rPr lang="en-IN" sz="2000" dirty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 (Week days/Week end batch is available</a:t>
            </a:r>
            <a:r>
              <a:rPr lang="en-IN" sz="2000" dirty="0" smtClean="0">
                <a:solidFill>
                  <a:schemeClr val="accent2">
                    <a:lumMod val="50000"/>
                  </a:schemeClr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)</a:t>
            </a:r>
            <a:endParaRPr lang="en-IN" sz="2000" dirty="0">
              <a:solidFill>
                <a:schemeClr val="accent2">
                  <a:lumMod val="50000"/>
                </a:schemeClr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2" y="410527"/>
            <a:ext cx="3224139" cy="1647825"/>
          </a:xfrm>
          <a:prstGeom prst="rect">
            <a:avLst/>
          </a:prstGeom>
        </p:spPr>
      </p:pic>
      <p:pic>
        <p:nvPicPr>
          <p:cNvPr id="8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9947564" y="0"/>
            <a:ext cx="2244436" cy="9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3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225</TotalTime>
  <Words>305</Words>
  <Application>Microsoft Office PowerPoint</Application>
  <PresentationFormat>Custom</PresentationFormat>
  <Paragraphs>108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“COMPREHENSIVE PRACTICAL HR TRAINING PROGRAM” (Get Hired at your Dream Company)   </vt:lpstr>
      <vt:lpstr>Why this Training Program?</vt:lpstr>
      <vt:lpstr>Objective of Human Resource Training</vt:lpstr>
      <vt:lpstr>Who should attend the Program?</vt:lpstr>
      <vt:lpstr>What do we Train? Course Overview </vt:lpstr>
      <vt:lpstr>PowerPoint Presentation</vt:lpstr>
      <vt:lpstr>How do we Train?</vt:lpstr>
      <vt:lpstr>At the End of the Human Resource training course participants will be able to: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29</cp:revision>
  <dcterms:created xsi:type="dcterms:W3CDTF">2014-02-20T04:37:24Z</dcterms:created>
  <dcterms:modified xsi:type="dcterms:W3CDTF">2017-01-04T09:42:32Z</dcterms:modified>
</cp:coreProperties>
</file>